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65" r:id="rId3"/>
    <p:sldId id="380" r:id="rId4"/>
    <p:sldId id="277" r:id="rId5"/>
    <p:sldId id="381" r:id="rId6"/>
    <p:sldId id="382" r:id="rId7"/>
    <p:sldId id="379" r:id="rId8"/>
    <p:sldId id="390" r:id="rId9"/>
    <p:sldId id="383" r:id="rId10"/>
    <p:sldId id="389" r:id="rId11"/>
    <p:sldId id="388" r:id="rId12"/>
    <p:sldId id="387" r:id="rId13"/>
    <p:sldId id="386" r:id="rId14"/>
    <p:sldId id="278" r:id="rId15"/>
    <p:sldId id="329" r:id="rId16"/>
    <p:sldId id="336" r:id="rId17"/>
    <p:sldId id="33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B9380-C300-B447-964F-A2BAAC41A2F4}" v="12" dt="2025-03-18T21:32:03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4726"/>
  </p:normalViewPr>
  <p:slideViewPr>
    <p:cSldViewPr snapToGrid="0">
      <p:cViewPr varScale="1">
        <p:scale>
          <a:sx n="117" d="100"/>
          <a:sy n="117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F119E256-C6F5-E7C2-F03B-C6B7770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EEB40B79-F7B4-3CB9-A54B-8D6B29CFA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8EA6BBEE-EC9B-507F-69FC-E59040D9A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B5500ED1-B614-B7B8-6EB3-0DA7F9C519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246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*Users can manage access to their /project and /scratch directories by submitting a ticket for changes.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RC Staff manage access to the </a:t>
            </a:r>
            <a:r>
              <a:rPr lang="en-US" dirty="0" err="1"/>
              <a:t>PetaLibrary</a:t>
            </a:r>
            <a:r>
              <a:rPr lang="en-US" dirty="0"/>
              <a:t> Space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DTN require internal CU Network access (VPN)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21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8AA6EF9E-21C0-923C-79BB-F11E0270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3E27B855-FB6B-262D-F487-81EFB7600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B4811820-2A54-FE55-F8B6-E3FC9CA94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E6AAC615-4989-6206-5960-8D50C014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1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AF544C96-55FB-E841-D997-2FF56CA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4C755D1F-2726-CC10-2FBE-B18FA88470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44AD09C8-51B0-2EB6-1D81-3CE072DD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25553F6-6DF3-1922-5B79-57C4CEE4D5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0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12488D-D5A8-90C1-2FFF-41C3256D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538F30E3-5A83-61B6-2933-1EC2D2BC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DCC19F8D-653D-4FD2-9411-74D3FE611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36A1007F-6B3C-E4C6-9E4F-57A6359A7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9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D02D839-3B54-1F0B-1389-AF71A85A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BD7BFF25-1973-6810-526E-50219E095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E9D48B0-2B6C-98E7-6258-03CBACDFB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Filesystem/Storage: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filesystems.html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82172062-A45D-E787-3E70-230933107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9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993A2E1E-40F6-1BF7-A0A0-601E88F6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C0657B4D-27BA-9188-E6BE-2D05046DA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E1A03319-2257-452D-830C-39CB21B71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FE8A3695-BFE3-6E2F-A454-364C3E5DB5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17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0B63968-61E4-7CE4-FB67-AB48EF8E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654888F2-7571-C196-BDF6-0FA1E7AE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94B34170-7EF3-693C-DD8B-DB7E0A00C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6332EE3A-08E1-4533-B038-489F780E5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1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1A268EB-C3C4-D02B-DF4C-29D5FBED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22B706E5-6ABC-1D3D-5A7E-97476FBD6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288390D4-E4BC-3766-7C18-EE8A0FA17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on </a:t>
            </a:r>
            <a:r>
              <a:rPr lang="en-US" dirty="0" err="1"/>
              <a:t>PetaLibrary</a:t>
            </a:r>
            <a:r>
              <a:rPr lang="en-US" dirty="0"/>
              <a:t>: 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/latest/storage/</a:t>
            </a:r>
            <a:r>
              <a:rPr lang="en-US" dirty="0" err="1"/>
              <a:t>petalibrary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CD17BB16-382A-825E-C216-7485B5C87B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964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08DC-F199-DA0D-D7E3-52801A0B2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B69A3-71EB-0B95-8632-00EFC16EF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62BF-E4BE-4A75-5431-F4245580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12C7-BA53-AF37-2C6E-CF1737F2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B9E8-D560-4B93-F82C-DC7344C9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75C1C-A12F-A6A1-4141-A9864031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61F36-E036-8E76-BA95-4FFA3DF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5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414B0-C7DE-4165-A4D5-98FB46159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D6E14-7A33-BAE6-5343-B2661A293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CF19F-C8EA-C4C7-344B-7FDEE740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698B8-893D-49DA-3EBF-AFA39AD4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9F243-97F2-130B-9276-2D629A44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9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610B-D6F2-3EF9-0230-B0279F72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0A62-A566-B591-5E10-DF48827C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D566-4AE9-9AD0-4C54-FBB9578D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9FA2-E3DF-5672-53B3-D6F75627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53B56-ABC0-8ABE-7784-E9CD3EB9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3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0450-4BFE-81E4-ECD7-20BBD3B2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5886-D205-DA83-DD5B-20A22B06C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2530-A885-503D-B97A-E63B9E6D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2076-A7C2-DD71-2AD1-23CE7F47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15C51-4310-4832-47DA-6FF24089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3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BCA1-4FCA-5891-C138-2290E878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B14D-7FE1-CD86-0C01-49E1B4AE2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E154A-B670-ED57-D725-079C3265B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17ADD-1992-2DC2-9222-3B0691D5B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6881-3B5F-6703-1EDA-3BC5D6EC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A402A-13BD-2028-46D3-415ECC5D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7343-0484-D1BC-687C-F7EA24C1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82A07-EB6D-ED26-7846-5D14DA225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0C415-AC09-9B60-36BA-6F92043E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ACF5-25C5-D77A-3FCB-98ED84E2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C85D2-D286-F6D2-A06C-7F6E158A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222A8-DD61-9366-9A79-4103DB8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2D001-4F98-A562-8FCE-FE60CE92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2FC2B-1B6E-DCCA-B525-4B9560A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9F58-C11A-FC5E-CF69-93D7C90E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E0545-AB04-1493-B760-8CF1BC4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4F4AE-8BF4-40D7-B2F6-518289DA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5AAF-A8CB-0E33-54F0-553DCBC5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C88FAA-B0FC-7EAB-9883-7AAFA1ED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F11D-DD64-801F-6815-EAA947CD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37863-5D75-7DF1-77E8-D170ABCE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AEBB-6912-3559-92EB-1C6636FC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426D-FFFD-BB20-3FDC-E0158BB28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EEEC7-0B2C-5034-1799-1E81E7896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3C62C-7949-1AA7-B190-D717DA4A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DADCF-DA60-7CCA-FD31-748E8A80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02F0-6B51-D0AB-86C8-B2BB6A8B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3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1F0A-88BE-3045-FDE3-5FC9ECE1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53A97-923C-76C0-A920-8EAC8036B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A1C6A-A396-F984-F584-F8F4CC045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852C4-7B39-9E45-F12C-4A606724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12533-24CE-7749-ABC8-28439609613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749C2-CC2E-EE18-66F9-39797E43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D0494-EC63-4A1F-5359-A5FA7C20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4D4E7-B366-7B83-460D-6F372188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384E3-D0CB-9217-654A-7BA74AA4D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546DE-342F-46B6-3866-72C695A8D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9C443816-8C13-08CE-260E-9FE11C82A1B3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D3EF408E-6D0D-2808-4AE0-5C659213E07C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385EEFA5-7CDD-FC16-4ADE-C9AB878C3F8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5C0143-62C2-BEFA-123B-9E7C811B5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8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c/secure-research-computing-resourc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598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Research Storage Simplified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BC7E0-C8EA-8B80-1A72-E5E912476852}"/>
              </a:ext>
            </a:extLst>
          </p:cNvPr>
          <p:cNvSpPr txBox="1"/>
          <p:nvPr/>
        </p:nvSpPr>
        <p:spPr>
          <a:xfrm>
            <a:off x="8952000" y="555092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John Reiland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AE762E12-7857-702F-E48A-E2FFE12D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9BF3C58-BF19-7C01-7A3A-B70CEE6F6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2DCD750-08CE-B8C4-9AE9-EC1C8D68C2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C47DA-A3C7-F19E-B1FE-D0E05B1B125F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2A0A80-CEB0-7043-93A4-381E779E1DF4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C9E1726-6859-2DA0-EF5B-0AFCEC0B6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951AA0-4588-D36A-596F-2F7623742C94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BFBFD-9849-56BC-39D3-89B3DE15A75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8BD1E-B5B4-FF5F-2EC9-E0A26454F3F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A9DE7A-9897-3706-8C4F-93400DE49C43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F65B1DD8-04C5-457D-F134-27B09478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42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67880141-3F44-1403-CEA3-BB60E44E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50EAEFE-F905-08B0-38F8-5F2A9B3DA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C533BEBA-8794-47BC-A331-EF276B614C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29B890-309C-24A8-8D0A-01A0C3531E59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C0E2AC-75BA-E646-8A20-3635EAC75B8D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819483D-D1F2-4A84-D7E4-EC86AEBC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E101AFF-F5DF-EF94-DDDF-81752C9A3643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FAF3E9-F09C-5E73-7139-DBD16E1EA5D3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D9B17F-25FA-0542-EFDC-3125028B3D02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monthly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D93DA1-F6CE-D4A2-0B60-E3C68F41E819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35A222-02E4-CA50-A2C7-80B2F525FFEB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8645087B-5FB1-22C3-D1FF-3DDF5EE9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4B0419-874B-F9C8-C139-76F2FDFD0C42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679EA-5AB2-3E3A-1FD5-53B8A220681F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B7D1EE5C-C70E-6BB5-FD24-41F60567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70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B9AFEF2-02AB-54B3-9BB7-076838EF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A4AA00E-3019-EF45-40FD-81D43BFE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D72E977-753F-B815-8A6E-B0381EE28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DCB50E-F85D-C047-9273-7DE3C7D72E1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214B1A-CFA9-645E-9DD9-9BE65F39411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DDCF2089-5EFE-44DF-CF75-6B38488D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3A8C02-50F4-304C-C62E-D72E139EFFFB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354842-F85F-BBB7-CF39-A6FF9A6514CF}"/>
              </a:ext>
            </a:extLst>
          </p:cNvPr>
          <p:cNvSpPr txBox="1"/>
          <p:nvPr/>
        </p:nvSpPr>
        <p:spPr>
          <a:xfrm>
            <a:off x="3692674" y="2593260"/>
            <a:ext cx="3507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Integrity tier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data transfer (DTN) and login nodes only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10,000 File Limit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38E4E-C3F7-D8D1-7D45-255DC6C0992A}"/>
              </a:ext>
            </a:extLst>
          </p:cNvPr>
          <p:cNvSpPr txBox="1"/>
          <p:nvPr/>
        </p:nvSpPr>
        <p:spPr>
          <a:xfrm>
            <a:off x="7539869" y="1217330"/>
            <a:ext cx="4302185" cy="194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Active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separate on campus datacenter monthly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10DE5E-7A18-14A1-1E57-BB758BAC75A8}"/>
              </a:ext>
            </a:extLst>
          </p:cNvPr>
          <p:cNvGrpSpPr/>
          <p:nvPr/>
        </p:nvGrpSpPr>
        <p:grpSpPr>
          <a:xfrm>
            <a:off x="3046521" y="696002"/>
            <a:ext cx="4733909" cy="5328322"/>
            <a:chOff x="36411" y="-342900"/>
            <a:chExt cx="6400800" cy="7868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24C619-F901-4168-8FAE-D7810F71B837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68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Archive</a:t>
              </a:r>
            </a:p>
          </p:txBody>
        </p:sp>
        <p:pic>
          <p:nvPicPr>
            <p:cNvPr id="4" name="Graphic 3" descr="Folder outline">
              <a:extLst>
                <a:ext uri="{FF2B5EF4-FFF2-40B4-BE49-F238E27FC236}">
                  <a16:creationId xmlns:a16="http://schemas.microsoft.com/office/drawing/2014/main" id="{15653BF2-89C6-CA52-919C-067F51C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E50D4-C42B-8113-110A-54EA3F9A7B19}"/>
              </a:ext>
            </a:extLst>
          </p:cNvPr>
          <p:cNvGrpSpPr/>
          <p:nvPr/>
        </p:nvGrpSpPr>
        <p:grpSpPr>
          <a:xfrm>
            <a:off x="6812500" y="-1079971"/>
            <a:ext cx="5657575" cy="5558913"/>
            <a:chOff x="36411" y="-342900"/>
            <a:chExt cx="6400800" cy="7868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39067-C548-5AF3-512E-472D3F1EC20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1227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 + Archive</a:t>
              </a:r>
            </a:p>
          </p:txBody>
        </p:sp>
        <p:pic>
          <p:nvPicPr>
            <p:cNvPr id="7" name="Graphic 6" descr="Folder outline">
              <a:extLst>
                <a:ext uri="{FF2B5EF4-FFF2-40B4-BE49-F238E27FC236}">
                  <a16:creationId xmlns:a16="http://schemas.microsoft.com/office/drawing/2014/main" id="{5D0AB956-34F9-F96C-02A1-7EC4A38D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36C3F-A4B6-B828-C305-4A9FC4E82794}"/>
              </a:ext>
            </a:extLst>
          </p:cNvPr>
          <p:cNvGrpSpPr/>
          <p:nvPr/>
        </p:nvGrpSpPr>
        <p:grpSpPr>
          <a:xfrm>
            <a:off x="6812500" y="2396059"/>
            <a:ext cx="5657575" cy="4734073"/>
            <a:chOff x="36411" y="-342900"/>
            <a:chExt cx="6400800" cy="78687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D44E1A-A785-1748-4A92-E7D66FA7FF7A}"/>
                </a:ext>
              </a:extLst>
            </p:cNvPr>
            <p:cNvSpPr txBox="1"/>
            <p:nvPr/>
          </p:nvSpPr>
          <p:spPr>
            <a:xfrm>
              <a:off x="705681" y="1791937"/>
              <a:ext cx="2523753" cy="138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Archive + DR</a:t>
              </a:r>
            </a:p>
          </p:txBody>
        </p:sp>
        <p:pic>
          <p:nvPicPr>
            <p:cNvPr id="13" name="Graphic 12" descr="Folder outline">
              <a:extLst>
                <a:ext uri="{FF2B5EF4-FFF2-40B4-BE49-F238E27FC236}">
                  <a16:creationId xmlns:a16="http://schemas.microsoft.com/office/drawing/2014/main" id="{DA05D257-B48C-C139-3A31-F22A3E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D23E98-0A06-AD10-0207-D4BDCA41D9CB}"/>
              </a:ext>
            </a:extLst>
          </p:cNvPr>
          <p:cNvSpPr txBox="1"/>
          <p:nvPr/>
        </p:nvSpPr>
        <p:spPr>
          <a:xfrm>
            <a:off x="7539869" y="4190449"/>
            <a:ext cx="4302185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Same features as Archive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Copy is synced to offsite datacenter monthly</a:t>
            </a:r>
          </a:p>
        </p:txBody>
      </p:sp>
    </p:spTree>
    <p:extLst>
      <p:ext uri="{BB962C8B-B14F-4D97-AF65-F5344CB8AC3E}">
        <p14:creationId xmlns:p14="http://schemas.microsoft.com/office/powerpoint/2010/main" val="186979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2900-4176-E9D6-9210-D2CDD8D1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AFE4B-C544-3912-A4E9-E8460311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032478"/>
          </a:xfrm>
        </p:spPr>
        <p:txBody>
          <a:bodyPr>
            <a:normAutofit/>
          </a:bodyPr>
          <a:lstStyle/>
          <a:p>
            <a:r>
              <a:rPr lang="en-US" sz="5200" dirty="0"/>
              <a:t>/scratch/local: </a:t>
            </a:r>
            <a:r>
              <a:rPr lang="en-US" sz="5200" b="1" dirty="0"/>
              <a:t>Fastest</a:t>
            </a:r>
          </a:p>
          <a:p>
            <a:pPr lvl="1"/>
            <a:r>
              <a:rPr lang="en-US" sz="4800" dirty="0"/>
              <a:t>/scratch/alpine: </a:t>
            </a:r>
            <a:r>
              <a:rPr lang="en-US" sz="4800" b="1" dirty="0"/>
              <a:t>2</a:t>
            </a:r>
            <a:r>
              <a:rPr lang="en-US" sz="4800" b="1" baseline="30000" dirty="0"/>
              <a:t>nd</a:t>
            </a:r>
            <a:r>
              <a:rPr lang="en-US" sz="4800" b="1" dirty="0"/>
              <a:t> Fastest</a:t>
            </a:r>
            <a:endParaRPr lang="en-US" sz="4800" dirty="0"/>
          </a:p>
          <a:p>
            <a:pPr lvl="2"/>
            <a:r>
              <a:rPr lang="en-US" sz="4800" dirty="0"/>
              <a:t>PetaLibrary (all tiers): </a:t>
            </a:r>
            <a:r>
              <a:rPr lang="en-US" sz="4800" b="1" dirty="0"/>
              <a:t>3</a:t>
            </a:r>
            <a:r>
              <a:rPr lang="en-US" sz="4800" b="1" baseline="30000" dirty="0"/>
              <a:t>rd</a:t>
            </a:r>
            <a:r>
              <a:rPr lang="en-US" sz="4800" b="1" dirty="0"/>
              <a:t> Fastest</a:t>
            </a:r>
          </a:p>
          <a:p>
            <a:pPr lvl="3"/>
            <a:r>
              <a:rPr lang="en-US" sz="5000" dirty="0"/>
              <a:t>/projects: </a:t>
            </a:r>
            <a:r>
              <a:rPr lang="en-US" sz="5000" b="1" dirty="0"/>
              <a:t>4</a:t>
            </a:r>
            <a:r>
              <a:rPr lang="en-US" sz="5000" b="1" baseline="30000" dirty="0"/>
              <a:t>th</a:t>
            </a:r>
            <a:r>
              <a:rPr lang="en-US" sz="5000" b="1" dirty="0"/>
              <a:t> Fastest</a:t>
            </a:r>
          </a:p>
          <a:p>
            <a:pPr lvl="4"/>
            <a:r>
              <a:rPr lang="en-US" sz="5200" dirty="0"/>
              <a:t>/home: </a:t>
            </a:r>
            <a:r>
              <a:rPr lang="en-US" sz="5200" b="1" dirty="0"/>
              <a:t>Slowest</a:t>
            </a:r>
          </a:p>
        </p:txBody>
      </p:sp>
    </p:spTree>
    <p:extLst>
      <p:ext uri="{BB962C8B-B14F-4D97-AF65-F5344CB8AC3E}">
        <p14:creationId xmlns:p14="http://schemas.microsoft.com/office/powerpoint/2010/main" val="280438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Within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E8E48-C87C-9CCB-01DD-AE9051349C96}"/>
              </a:ext>
            </a:extLst>
          </p:cNvPr>
          <p:cNvGrpSpPr/>
          <p:nvPr/>
        </p:nvGrpSpPr>
        <p:grpSpPr>
          <a:xfrm>
            <a:off x="838200" y="2199190"/>
            <a:ext cx="10388278" cy="3252486"/>
            <a:chOff x="838200" y="2199190"/>
            <a:chExt cx="10388278" cy="3252486"/>
          </a:xfrm>
        </p:grpSpPr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C135AB31-110D-A48F-2CB5-DFE0CACA395C}"/>
                </a:ext>
              </a:extLst>
            </p:cNvPr>
            <p:cNvSpPr/>
            <p:nvPr/>
          </p:nvSpPr>
          <p:spPr>
            <a:xfrm>
              <a:off x="3286199" y="2921702"/>
              <a:ext cx="6007201" cy="777314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199190"/>
              <a:ext cx="10388278" cy="32524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7811" y="2761719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592" y="2395959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1956" y="2395959"/>
              <a:ext cx="1830452" cy="182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1040" y="2761719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939410-DE09-C1EC-5974-F526EB1439DD}"/>
              </a:ext>
            </a:extLst>
          </p:cNvPr>
          <p:cNvSpPr txBox="1"/>
          <p:nvPr/>
        </p:nvSpPr>
        <p:spPr>
          <a:xfrm>
            <a:off x="3742389" y="3825433"/>
            <a:ext cx="2299027" cy="120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FF0000"/>
                </a:solidFill>
              </a:rPr>
              <a:t>/home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 Private!!!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000" dirty="0"/>
              <a:t>/project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/scratch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87E02-C77A-98F6-083E-7CE58167E76E}"/>
              </a:ext>
            </a:extLst>
          </p:cNvPr>
          <p:cNvSpPr txBox="1"/>
          <p:nvPr/>
        </p:nvSpPr>
        <p:spPr>
          <a:xfrm>
            <a:off x="6384386" y="3858999"/>
            <a:ext cx="2409375" cy="43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 err="1"/>
              <a:t>PetaLibrary</a:t>
            </a:r>
            <a:r>
              <a:rPr lang="en-US" sz="2000" dirty="0"/>
              <a:t> Space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1402920A-6559-C2BE-6E3B-9135403478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587" y="3880456"/>
            <a:ext cx="363723" cy="3963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8736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Sharing: Outside RC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B77E10-0D7C-D4FB-9919-5286B32DE150}"/>
              </a:ext>
            </a:extLst>
          </p:cNvPr>
          <p:cNvGrpSpPr>
            <a:grpSpLocks noChangeAspect="1"/>
          </p:cNvGrpSpPr>
          <p:nvPr/>
        </p:nvGrpSpPr>
        <p:grpSpPr>
          <a:xfrm>
            <a:off x="4757195" y="1503051"/>
            <a:ext cx="7217366" cy="3851897"/>
            <a:chOff x="838200" y="1125217"/>
            <a:chExt cx="9763881" cy="477879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D0DB63A-98F6-B965-BBEB-FA5D57CBB7C6}"/>
                </a:ext>
              </a:extLst>
            </p:cNvPr>
            <p:cNvSpPr/>
            <p:nvPr/>
          </p:nvSpPr>
          <p:spPr>
            <a:xfrm>
              <a:off x="838200" y="2511707"/>
              <a:ext cx="6106610" cy="202556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oogle Shape;503;p37">
              <a:extLst>
                <a:ext uri="{FF2B5EF4-FFF2-40B4-BE49-F238E27FC236}">
                  <a16:creationId xmlns:a16="http://schemas.microsoft.com/office/drawing/2014/main" id="{7F5F8F5A-5BA3-61E4-3D89-EE4091727AD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05" y="261996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3;p37">
              <a:extLst>
                <a:ext uri="{FF2B5EF4-FFF2-40B4-BE49-F238E27FC236}">
                  <a16:creationId xmlns:a16="http://schemas.microsoft.com/office/drawing/2014/main" id="{2C23B39C-3793-1886-97AE-F73A6924BD8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5735" y="1125217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37">
              <a:extLst>
                <a:ext uri="{FF2B5EF4-FFF2-40B4-BE49-F238E27FC236}">
                  <a16:creationId xmlns:a16="http://schemas.microsoft.com/office/drawing/2014/main" id="{DA3036DC-3254-3A47-96D8-05D49FC101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2360" y="4532413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3A512F92-9DD9-50B3-59AE-6321C61E1913}"/>
                </a:ext>
              </a:extLst>
            </p:cNvPr>
            <p:cNvSpPr/>
            <p:nvPr/>
          </p:nvSpPr>
          <p:spPr>
            <a:xfrm rot="5400000">
              <a:off x="5153843" y="1131332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600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E75C1D3-EFC8-0210-B08F-95E3E145A7FB}"/>
                </a:ext>
              </a:extLst>
            </p:cNvPr>
            <p:cNvSpPr/>
            <p:nvPr/>
          </p:nvSpPr>
          <p:spPr>
            <a:xfrm rot="16200000" flipV="1">
              <a:off x="5153843" y="272200"/>
              <a:ext cx="1280160" cy="5652209"/>
            </a:xfrm>
            <a:prstGeom prst="bentArrow">
              <a:avLst>
                <a:gd name="adj1" fmla="val 34737"/>
                <a:gd name="adj2" fmla="val 37658"/>
                <a:gd name="adj3" fmla="val 29868"/>
                <a:gd name="adj4" fmla="val 546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2E92C13-AA7B-5C06-9C5F-4E4EDC464324}"/>
                </a:ext>
              </a:extLst>
            </p:cNvPr>
            <p:cNvSpPr/>
            <p:nvPr/>
          </p:nvSpPr>
          <p:spPr>
            <a:xfrm>
              <a:off x="2967860" y="3122376"/>
              <a:ext cx="6265748" cy="810988"/>
            </a:xfrm>
            <a:prstGeom prst="rightArrow">
              <a:avLst>
                <a:gd name="adj1" fmla="val 58563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oogle Shape;503;p37">
              <a:extLst>
                <a:ext uri="{FF2B5EF4-FFF2-40B4-BE49-F238E27FC236}">
                  <a16:creationId xmlns:a16="http://schemas.microsoft.com/office/drawing/2014/main" id="{2D1C23D8-58C9-B44E-6E1D-D2EE553DB5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29243" y="2848561"/>
              <a:ext cx="1372838" cy="137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A777C-5C5E-7140-81FD-4F09A5CC96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369" y="3074237"/>
              <a:ext cx="1181497" cy="1097280"/>
              <a:chOff x="6559268" y="2443018"/>
              <a:chExt cx="1673787" cy="1554480"/>
            </a:xfrm>
          </p:grpSpPr>
          <p:sp>
            <p:nvSpPr>
              <p:cNvPr id="3" name="Google Shape;410;p35">
                <a:extLst>
                  <a:ext uri="{FF2B5EF4-FFF2-40B4-BE49-F238E27FC236}">
                    <a16:creationId xmlns:a16="http://schemas.microsoft.com/office/drawing/2014/main" id="{DC090D72-2E5A-D566-4BB8-3E189CFF551F}"/>
                  </a:ext>
                </a:extLst>
              </p:cNvPr>
              <p:cNvSpPr/>
              <p:nvPr/>
            </p:nvSpPr>
            <p:spPr>
              <a:xfrm rot="16200000">
                <a:off x="7120843" y="2432000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11;p35">
                <a:extLst>
                  <a:ext uri="{FF2B5EF4-FFF2-40B4-BE49-F238E27FC236}">
                    <a16:creationId xmlns:a16="http://schemas.microsoft.com/office/drawing/2014/main" id="{A634C907-CEBE-FA73-7B60-29632BE2300C}"/>
                  </a:ext>
                </a:extLst>
              </p:cNvPr>
              <p:cNvSpPr/>
              <p:nvPr/>
            </p:nvSpPr>
            <p:spPr>
              <a:xfrm rot="16200000">
                <a:off x="6570286" y="2885287"/>
                <a:ext cx="1101193" cy="1123230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5B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E65DBF-36F2-E5D9-5171-89F1C10AD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5476" y="3074236"/>
              <a:ext cx="1300222" cy="1097280"/>
              <a:chOff x="6818535" y="1716777"/>
              <a:chExt cx="1841983" cy="1554481"/>
            </a:xfrm>
          </p:grpSpPr>
          <p:sp>
            <p:nvSpPr>
              <p:cNvPr id="10" name="Google Shape;407;p35">
                <a:extLst>
                  <a:ext uri="{FF2B5EF4-FFF2-40B4-BE49-F238E27FC236}">
                    <a16:creationId xmlns:a16="http://schemas.microsoft.com/office/drawing/2014/main" id="{907DA3C7-4195-0937-55D1-FE96FD21E583}"/>
                  </a:ext>
                </a:extLst>
              </p:cNvPr>
              <p:cNvSpPr/>
              <p:nvPr/>
            </p:nvSpPr>
            <p:spPr>
              <a:xfrm rot="16200000">
                <a:off x="6893801" y="1641511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08;p35">
                <a:extLst>
                  <a:ext uri="{FF2B5EF4-FFF2-40B4-BE49-F238E27FC236}">
                    <a16:creationId xmlns:a16="http://schemas.microsoft.com/office/drawing/2014/main" id="{0940597F-CD73-4A8C-1752-CB4852B5F0EC}"/>
                  </a:ext>
                </a:extLst>
              </p:cNvPr>
              <p:cNvSpPr/>
              <p:nvPr/>
            </p:nvSpPr>
            <p:spPr>
              <a:xfrm rot="16200000">
                <a:off x="7682617" y="1921803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09;p35">
                <a:extLst>
                  <a:ext uri="{FF2B5EF4-FFF2-40B4-BE49-F238E27FC236}">
                    <a16:creationId xmlns:a16="http://schemas.microsoft.com/office/drawing/2014/main" id="{F2590791-61CF-498C-309E-5B6D5DCEA9CD}"/>
                  </a:ext>
                </a:extLst>
              </p:cNvPr>
              <p:cNvSpPr/>
              <p:nvPr/>
            </p:nvSpPr>
            <p:spPr>
              <a:xfrm rot="16200000">
                <a:off x="7166400" y="2293356"/>
                <a:ext cx="902636" cy="1053167"/>
              </a:xfrm>
              <a:prstGeom prst="flowChartMagneticDrum">
                <a:avLst/>
              </a:prstGeom>
              <a:solidFill>
                <a:srgbClr val="E7E6E6"/>
              </a:solidFill>
              <a:ln w="19050" cap="flat" cmpd="sng">
                <a:solidFill>
                  <a:srgbClr val="ED7D3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0F5C90-15E5-7E68-0862-4CAE4CECC6AF}"/>
              </a:ext>
            </a:extLst>
          </p:cNvPr>
          <p:cNvSpPr txBox="1"/>
          <p:nvPr/>
        </p:nvSpPr>
        <p:spPr>
          <a:xfrm>
            <a:off x="306956" y="1677661"/>
            <a:ext cx="43080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Large Data Transfers: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Globus (Recommended)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Transfer Nodes (DTN)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Terminal/Command Line: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rsync</a:t>
            </a:r>
            <a:endParaRPr lang="en-US" sz="2400" dirty="0"/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rclone</a:t>
            </a:r>
            <a:r>
              <a:rPr lang="en-US" sz="2400" dirty="0"/>
              <a:t> (connect to 3</a:t>
            </a:r>
            <a:r>
              <a:rPr lang="en-US" sz="2400" baseline="30000" dirty="0"/>
              <a:t>rd</a:t>
            </a:r>
            <a:r>
              <a:rPr lang="en-US" sz="2400" dirty="0"/>
              <a:t> party cloud services like OneDrive)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/>
              <a:t>sftp</a:t>
            </a:r>
          </a:p>
          <a:p>
            <a:pPr marL="954088" lvl="7" indent="-342900">
              <a:buFont typeface="Courier New" panose="02070309020205020404" pitchFamily="49" charset="0"/>
              <a:buChar char="o"/>
            </a:pPr>
            <a:r>
              <a:rPr lang="en-US" sz="2400" dirty="0" err="1"/>
              <a:t>scp</a:t>
            </a:r>
            <a:endParaRPr lang="en-US" sz="24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22338" lvl="7" indent="-3111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2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C313-C146-3446-DE4D-84C0EE84A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Google Shape;688;p53">
            <a:extLst>
              <a:ext uri="{FF2B5EF4-FFF2-40B4-BE49-F238E27FC236}">
                <a16:creationId xmlns:a16="http://schemas.microsoft.com/office/drawing/2014/main" id="{9C47FE18-2E7D-A258-00BF-E03009F2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466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Transfer Nodes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F17BED-AC4E-F27E-AE49-92309979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0" y="1490364"/>
            <a:ext cx="2286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897E6-F055-9C1B-98C9-0771D697C963}"/>
              </a:ext>
            </a:extLst>
          </p:cNvPr>
          <p:cNvSpPr txBox="1"/>
          <p:nvPr/>
        </p:nvSpPr>
        <p:spPr>
          <a:xfrm>
            <a:off x="5017822" y="373421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DATA (DTN)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27F2A-6E19-BF47-4537-DFDE92A3607C}"/>
              </a:ext>
            </a:extLst>
          </p:cNvPr>
          <p:cNvSpPr txBox="1"/>
          <p:nvPr/>
        </p:nvSpPr>
        <p:spPr>
          <a:xfrm>
            <a:off x="4446620" y="4255380"/>
            <a:ext cx="39450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Support data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be selected when using </a:t>
            </a:r>
            <a:r>
              <a:rPr lang="en-US" sz="2000" dirty="0" err="1">
                <a:solidFill>
                  <a:schemeClr val="tx1"/>
                </a:solidFill>
              </a:rPr>
              <a:t>scp</a:t>
            </a:r>
            <a:r>
              <a:rPr lang="en-US" sz="2000" dirty="0">
                <a:solidFill>
                  <a:schemeClr val="tx1"/>
                </a:solidFill>
              </a:rPr>
              <a:t>, sftp, or ssh transfers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012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E9D4-8DA7-5CE7-7856-071EA366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apple-system"/>
              </a:rPr>
              <a:t>Acceptable data storage and 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AB62-B0DA-4A95-6781-EA875194C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241"/>
            <a:ext cx="10515600" cy="416312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CURC systems and services </a:t>
            </a:r>
            <a:r>
              <a:rPr lang="en-US" sz="3200" b="1" i="0" u="sng" strike="noStrike" dirty="0">
                <a:solidFill>
                  <a:srgbClr val="FF0000"/>
                </a:solidFill>
                <a:effectLst/>
                <a:latin typeface="+mn-lt"/>
              </a:rPr>
              <a:t>should not be used to store</a:t>
            </a:r>
            <a:r>
              <a:rPr lang="en-US" sz="2400" i="0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any data that is US government Classified, nor any Controlled Unclassified Information.</a:t>
            </a:r>
          </a:p>
          <a:p>
            <a:pPr marL="114300" indent="0" algn="l">
              <a:buNone/>
            </a:pPr>
            <a:endParaRPr lang="en-US" sz="24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For users requiring storage for sensitive data types, please see the secure research computing resources: </a:t>
            </a:r>
          </a:p>
          <a:p>
            <a:pPr marL="114300" indent="0" algn="l">
              <a:buNone/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hlinkClick r:id="rId2"/>
              </a:rPr>
              <a:t>https://www.colorado.edu/rc/secure-research-computing-resources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B28C-B77B-796A-0BB7-604D46009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9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0F0CA595-694A-72EC-EB3A-011634B4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24E7D575-5CC8-C8C6-7131-EAA360B97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D90B6577-82CC-20A1-C8F7-1E4B4C3C44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AF7CBF-5649-1A3A-0D43-8337E39E44F6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19709-E200-67CE-6629-4E8874FA97D4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E70604A8-72F0-0FF9-69E7-FEA5A3FA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4D664F-F827-3D05-3462-06215507E7E3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</p:spTree>
    <p:extLst>
      <p:ext uri="{BB962C8B-B14F-4D97-AF65-F5344CB8AC3E}">
        <p14:creationId xmlns:p14="http://schemas.microsoft.com/office/powerpoint/2010/main" val="112931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D112A7-736F-7FBA-BC4B-D30764C088AD}"/>
              </a:ext>
            </a:extLst>
          </p:cNvPr>
          <p:cNvGrpSpPr/>
          <p:nvPr/>
        </p:nvGrpSpPr>
        <p:grpSpPr>
          <a:xfrm>
            <a:off x="36411" y="-342900"/>
            <a:ext cx="64008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0411-FECD-AF69-8E7F-CEC3333BC7CE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Core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A90871E9-E920-5255-BDBD-B0260105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723C09-E953-4C3D-6E74-6A964B249A60}"/>
              </a:ext>
            </a:extLst>
          </p:cNvPr>
          <p:cNvGrpSpPr/>
          <p:nvPr/>
        </p:nvGrpSpPr>
        <p:grpSpPr>
          <a:xfrm>
            <a:off x="5690184" y="-347472"/>
            <a:ext cx="6400800" cy="7868799"/>
            <a:chOff x="36411" y="-342900"/>
            <a:chExt cx="6400800" cy="78687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D8950F-A765-6330-4C77-BA647C9E4B97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PL</a:t>
              </a:r>
            </a:p>
          </p:txBody>
        </p:sp>
        <p:pic>
          <p:nvPicPr>
            <p:cNvPr id="36" name="Graphic 35" descr="Folder outline">
              <a:extLst>
                <a:ext uri="{FF2B5EF4-FFF2-40B4-BE49-F238E27FC236}">
                  <a16:creationId xmlns:a16="http://schemas.microsoft.com/office/drawing/2014/main" id="{EEA203C4-E1DE-D548-C959-E3943BA9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090BD91-68E5-52F2-3291-D0830017ED8E}"/>
              </a:ext>
            </a:extLst>
          </p:cNvPr>
          <p:cNvSpPr txBox="1"/>
          <p:nvPr/>
        </p:nvSpPr>
        <p:spPr>
          <a:xfrm>
            <a:off x="1135750" y="2580044"/>
            <a:ext cx="4074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Storage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Includes 3 Directories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/home (2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/projects (250 GB)</a:t>
            </a:r>
          </a:p>
          <a:p>
            <a:pPr marL="914400" lvl="8" indent="-457200">
              <a:buFont typeface="Wingdings" pitchFamily="2" charset="2"/>
              <a:buChar char="§"/>
            </a:pPr>
            <a:r>
              <a:rPr lang="en-US" sz="2800" dirty="0"/>
              <a:t>/scratch (10 TB)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BA55D2-C5CF-3143-DE14-B6C7D453419B}"/>
              </a:ext>
            </a:extLst>
          </p:cNvPr>
          <p:cNvSpPr txBox="1"/>
          <p:nvPr/>
        </p:nvSpPr>
        <p:spPr>
          <a:xfrm>
            <a:off x="6702437" y="2223096"/>
            <a:ext cx="40745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PetaLibrary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Tiered Storage</a:t>
            </a:r>
          </a:p>
          <a:p>
            <a:pPr marL="914400" indent="-457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800" dirty="0"/>
              <a:t>Active, Archive, Active+Archive, </a:t>
            </a:r>
            <a:r>
              <a:rPr lang="en-US" sz="2800" dirty="0" err="1"/>
              <a:t>Archive+DR</a:t>
            </a: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Funding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Starts at 1 TB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59F1E2D8-4ECE-47DD-5B58-4AB5E53B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1CA62F64-F688-814D-9E44-E6B7A141B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A2784C11-BFFF-04F7-A697-0FD34E10E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662440-4E9A-F77D-8225-77C52989FA22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B075-3D73-C049-1982-F6C7092416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37FCC488-8C33-BE77-42DB-DE426A92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367CD4-4AA2-F420-3D7D-930D8EA5ED71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38204B-FFAF-FF06-6483-A03087FA76A8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</p:spTree>
    <p:extLst>
      <p:ext uri="{BB962C8B-B14F-4D97-AF65-F5344CB8AC3E}">
        <p14:creationId xmlns:p14="http://schemas.microsoft.com/office/powerpoint/2010/main" val="21397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29FE8CF0-29C4-3942-3731-1BCA6254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D6232FB-EFBF-A47D-248A-7742665C9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992FD679-325F-DB35-18E9-2A31EDE76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61BB5-D66A-9C8D-9922-7338D6606F6E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ED5C9-9C58-F483-0343-8EF5A774285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4B6D9C2A-0BA0-D3C5-426A-E12BD3F7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84EEF-FBE5-66BF-BAAE-D0EBEA60DB5D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7E5021-E785-0081-3A92-0B177D3F31A7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E1448-8BBC-4C32-25EC-FE71BE2E0FE8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F670BAB6-53C0-6E50-7522-4906A94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B1AE61-7C78-2B07-D075-9FCEE07C0497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BCC6F6-5A16-583A-DE24-72F97C9FDD0D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E8E76-1647-5777-147B-B1D0ABDE9480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</p:spTree>
    <p:extLst>
      <p:ext uri="{BB962C8B-B14F-4D97-AF65-F5344CB8AC3E}">
        <p14:creationId xmlns:p14="http://schemas.microsoft.com/office/powerpoint/2010/main" val="120479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3D86F6E5-F5F4-8EED-F1F4-13550E25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E5590122-E1AB-B046-D26B-D0CB91626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AB640C5-F76D-5C6F-57E0-356F596946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6A8D0-0314-6753-78D6-5ADB92AEC8CF}"/>
              </a:ext>
            </a:extLst>
          </p:cNvPr>
          <p:cNvGrpSpPr/>
          <p:nvPr/>
        </p:nvGrpSpPr>
        <p:grpSpPr>
          <a:xfrm>
            <a:off x="-217589" y="-342900"/>
            <a:ext cx="4572000" cy="7868799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A564-F032-0DAF-7129-50421F8F3FCE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Home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09744F57-6D83-4097-CAA2-28A08D84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9D34A8-23F7-DF91-7DBD-B84EE20355EC}"/>
              </a:ext>
            </a:extLst>
          </p:cNvPr>
          <p:cNvSpPr txBox="1"/>
          <p:nvPr/>
        </p:nvSpPr>
        <p:spPr>
          <a:xfrm>
            <a:off x="457729" y="2411420"/>
            <a:ext cx="3507874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Personal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Config files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OnDemand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share!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59B650-E760-B384-090F-578945A3CEB3}"/>
              </a:ext>
            </a:extLst>
          </p:cNvPr>
          <p:cNvGrpSpPr/>
          <p:nvPr/>
        </p:nvGrpSpPr>
        <p:grpSpPr>
          <a:xfrm>
            <a:off x="7665970" y="-326785"/>
            <a:ext cx="4572000" cy="7868799"/>
            <a:chOff x="36411" y="-342900"/>
            <a:chExt cx="6400800" cy="78687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C9413-F9C6-A3D8-0EF5-F54EC28E9D59}"/>
                </a:ext>
              </a:extLst>
            </p:cNvPr>
            <p:cNvSpPr txBox="1"/>
            <p:nvPr/>
          </p:nvSpPr>
          <p:spPr>
            <a:xfrm>
              <a:off x="542176" y="1523685"/>
              <a:ext cx="2523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 </a:t>
              </a:r>
              <a:r>
                <a:rPr lang="en-US" sz="2400" b="1" dirty="0"/>
                <a:t>Scratch</a:t>
              </a:r>
              <a:endParaRPr lang="en-US" sz="3200" b="1" dirty="0"/>
            </a:p>
          </p:txBody>
        </p:sp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63BDE98D-F1D0-5267-5F06-1FF7F27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71C71-3775-A571-B7FE-C42BDE7F17A8}"/>
              </a:ext>
            </a:extLst>
          </p:cNvPr>
          <p:cNvGrpSpPr/>
          <p:nvPr/>
        </p:nvGrpSpPr>
        <p:grpSpPr>
          <a:xfrm>
            <a:off x="3772013" y="-342900"/>
            <a:ext cx="4572000" cy="7868799"/>
            <a:chOff x="36411" y="-342900"/>
            <a:chExt cx="6400800" cy="78687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B93B72-FDA3-63D0-95F8-83E6DB42E772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Projects</a:t>
              </a:r>
            </a:p>
          </p:txBody>
        </p:sp>
        <p:pic>
          <p:nvPicPr>
            <p:cNvPr id="30" name="Graphic 29" descr="Folder outline">
              <a:extLst>
                <a:ext uri="{FF2B5EF4-FFF2-40B4-BE49-F238E27FC236}">
                  <a16:creationId xmlns:a16="http://schemas.microsoft.com/office/drawing/2014/main" id="{D1712390-7761-95D7-23BD-0AD33836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524D5B-A176-B1DB-1979-B104A278B918}"/>
              </a:ext>
            </a:extLst>
          </p:cNvPr>
          <p:cNvSpPr txBox="1"/>
          <p:nvPr/>
        </p:nvSpPr>
        <p:spPr>
          <a:xfrm>
            <a:off x="4444760" y="2411420"/>
            <a:ext cx="3507874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Code, Job scripts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Installed software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E2E1B-9142-ECBB-EE61-3752D92C18D2}"/>
              </a:ext>
            </a:extLst>
          </p:cNvPr>
          <p:cNvSpPr txBox="1"/>
          <p:nvPr/>
        </p:nvSpPr>
        <p:spPr>
          <a:xfrm>
            <a:off x="8344013" y="2328874"/>
            <a:ext cx="3507874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Job data (in/out)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Shared data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Deleted after 90 days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68D13-B538-9DAB-A969-F9F660567B14}"/>
              </a:ext>
            </a:extLst>
          </p:cNvPr>
          <p:cNvSpPr txBox="1"/>
          <p:nvPr/>
        </p:nvSpPr>
        <p:spPr>
          <a:xfrm>
            <a:off x="1441696" y="47146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 GB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CFB59-5B1C-D55C-37AD-CD695773C5F1}"/>
              </a:ext>
            </a:extLst>
          </p:cNvPr>
          <p:cNvSpPr txBox="1"/>
          <p:nvPr/>
        </p:nvSpPr>
        <p:spPr>
          <a:xfrm>
            <a:off x="5170591" y="469294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250 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89F4D-2623-0068-602F-B09DD68CD98E}"/>
              </a:ext>
            </a:extLst>
          </p:cNvPr>
          <p:cNvSpPr txBox="1"/>
          <p:nvPr/>
        </p:nvSpPr>
        <p:spPr>
          <a:xfrm>
            <a:off x="9231260" y="4688611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10 TB</a:t>
            </a:r>
          </a:p>
        </p:txBody>
      </p:sp>
    </p:spTree>
    <p:extLst>
      <p:ext uri="{BB962C8B-B14F-4D97-AF65-F5344CB8AC3E}">
        <p14:creationId xmlns:p14="http://schemas.microsoft.com/office/powerpoint/2010/main" val="13506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4221-3A95-37A2-306E-B7F62FB3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on Scratch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A5F53D-C793-16CF-3DB3-DF3FB5C699E9}"/>
              </a:ext>
            </a:extLst>
          </p:cNvPr>
          <p:cNvGrpSpPr/>
          <p:nvPr/>
        </p:nvGrpSpPr>
        <p:grpSpPr>
          <a:xfrm>
            <a:off x="47384" y="0"/>
            <a:ext cx="6404203" cy="7498079"/>
            <a:chOff x="36411" y="-342900"/>
            <a:chExt cx="6404203" cy="76809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6E0C2-03D7-445F-20AF-9C50F261D2C3}"/>
                </a:ext>
              </a:extLst>
            </p:cNvPr>
            <p:cNvSpPr txBox="1"/>
            <p:nvPr/>
          </p:nvSpPr>
          <p:spPr>
            <a:xfrm>
              <a:off x="678753" y="1415232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/alpine</a:t>
              </a:r>
            </a:p>
          </p:txBody>
        </p:sp>
        <p:pic>
          <p:nvPicPr>
            <p:cNvPr id="6" name="Graphic 5" descr="Folder outline">
              <a:extLst>
                <a:ext uri="{FF2B5EF4-FFF2-40B4-BE49-F238E27FC236}">
                  <a16:creationId xmlns:a16="http://schemas.microsoft.com/office/drawing/2014/main" id="{7F7E0E1D-EF6B-C830-9EFA-67D767C11B2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4203" cy="76809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40BBE4-0214-F3EB-0FEF-3685F7A715EB}"/>
              </a:ext>
            </a:extLst>
          </p:cNvPr>
          <p:cNvGrpSpPr/>
          <p:nvPr/>
        </p:nvGrpSpPr>
        <p:grpSpPr>
          <a:xfrm>
            <a:off x="5791200" y="0"/>
            <a:ext cx="6400800" cy="7498079"/>
            <a:chOff x="36411" y="-342900"/>
            <a:chExt cx="6400800" cy="78687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87311-AB7E-DC14-62FA-AFD27F899966}"/>
                </a:ext>
              </a:extLst>
            </p:cNvPr>
            <p:cNvSpPr txBox="1"/>
            <p:nvPr/>
          </p:nvSpPr>
          <p:spPr>
            <a:xfrm>
              <a:off x="659169" y="1458227"/>
              <a:ext cx="2229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/local</a:t>
              </a:r>
            </a:p>
          </p:txBody>
        </p:sp>
        <p:pic>
          <p:nvPicPr>
            <p:cNvPr id="9" name="Graphic 8" descr="Folder outline">
              <a:extLst>
                <a:ext uri="{FF2B5EF4-FFF2-40B4-BE49-F238E27FC236}">
                  <a16:creationId xmlns:a16="http://schemas.microsoft.com/office/drawing/2014/main" id="{4101306A-D905-021E-7067-84929C0C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32F2A4-2D85-D196-01B3-DF2EEB78006D}"/>
              </a:ext>
            </a:extLst>
          </p:cNvPr>
          <p:cNvSpPr txBox="1"/>
          <p:nvPr/>
        </p:nvSpPr>
        <p:spPr>
          <a:xfrm>
            <a:off x="1212196" y="2937355"/>
            <a:ext cx="407457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Available from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even when no jobs are running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30453-1EC8-DA9D-A841-D264A09FB8E8}"/>
              </a:ext>
            </a:extLst>
          </p:cNvPr>
          <p:cNvSpPr txBox="1"/>
          <p:nvPr/>
        </p:nvSpPr>
        <p:spPr>
          <a:xfrm>
            <a:off x="6865404" y="2580044"/>
            <a:ext cx="40745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Specific to each compute node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Accessible only on that node, while a job is running on it</a:t>
            </a:r>
          </a:p>
        </p:txBody>
      </p:sp>
    </p:spTree>
    <p:extLst>
      <p:ext uri="{BB962C8B-B14F-4D97-AF65-F5344CB8AC3E}">
        <p14:creationId xmlns:p14="http://schemas.microsoft.com/office/powerpoint/2010/main" val="97466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D9E5E35C-D496-351D-67D0-1182556B8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C3130593-7DE4-3FD0-ABD5-08DCCBB2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6" y="3315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6309BFF4-4419-4D4A-7556-BD1BA8FFED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0113E-A769-F37F-7013-42A79B952DDB}"/>
              </a:ext>
            </a:extLst>
          </p:cNvPr>
          <p:cNvGrpSpPr/>
          <p:nvPr/>
        </p:nvGrpSpPr>
        <p:grpSpPr>
          <a:xfrm>
            <a:off x="-351411" y="630119"/>
            <a:ext cx="4165843" cy="5328322"/>
            <a:chOff x="36411" y="-342900"/>
            <a:chExt cx="6400800" cy="78687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0CF07F-3E12-7465-E14D-A85187E78B90}"/>
                </a:ext>
              </a:extLst>
            </p:cNvPr>
            <p:cNvSpPr txBox="1"/>
            <p:nvPr/>
          </p:nvSpPr>
          <p:spPr>
            <a:xfrm>
              <a:off x="576927" y="1662910"/>
              <a:ext cx="2523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Active</a:t>
              </a:r>
            </a:p>
          </p:txBody>
        </p:sp>
        <p:pic>
          <p:nvPicPr>
            <p:cNvPr id="32" name="Graphic 31" descr="Folder outline">
              <a:extLst>
                <a:ext uri="{FF2B5EF4-FFF2-40B4-BE49-F238E27FC236}">
                  <a16:creationId xmlns:a16="http://schemas.microsoft.com/office/drawing/2014/main" id="{261092C3-FEEA-0C16-E41E-7CC8B35D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1" y="-342900"/>
              <a:ext cx="6400800" cy="78687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290ED-C55A-017B-D5F4-AA4192CE7CA7}"/>
              </a:ext>
            </a:extLst>
          </p:cNvPr>
          <p:cNvSpPr txBox="1"/>
          <p:nvPr/>
        </p:nvSpPr>
        <p:spPr>
          <a:xfrm>
            <a:off x="245871" y="2493657"/>
            <a:ext cx="3507874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Performance tier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Accessible by all nodes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No file limit</a:t>
            </a:r>
          </a:p>
        </p:txBody>
      </p:sp>
    </p:spTree>
    <p:extLst>
      <p:ext uri="{BB962C8B-B14F-4D97-AF65-F5344CB8AC3E}">
        <p14:creationId xmlns:p14="http://schemas.microsoft.com/office/powerpoint/2010/main" val="3164201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765</Words>
  <Application>Microsoft Macintosh PowerPoint</Application>
  <PresentationFormat>Widescreen</PresentationFormat>
  <Paragraphs>185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-apple-system</vt:lpstr>
      <vt:lpstr>Aptos</vt:lpstr>
      <vt:lpstr>Aptos Display</vt:lpstr>
      <vt:lpstr>Arial</vt:lpstr>
      <vt:lpstr>Arial Black</vt:lpstr>
      <vt:lpstr>Atkinson Hyperlegible</vt:lpstr>
      <vt:lpstr>Consolas</vt:lpstr>
      <vt:lpstr>Courier New</vt:lpstr>
      <vt:lpstr>Wingdings</vt:lpstr>
      <vt:lpstr>Office Theme</vt:lpstr>
      <vt:lpstr>Research Storage Simplified</vt:lpstr>
      <vt:lpstr>PowerPoint Presentation</vt:lpstr>
      <vt:lpstr>Data Storage</vt:lpstr>
      <vt:lpstr>Data Storage</vt:lpstr>
      <vt:lpstr>Core</vt:lpstr>
      <vt:lpstr>Core</vt:lpstr>
      <vt:lpstr>Core</vt:lpstr>
      <vt:lpstr>More Details on Scratch</vt:lpstr>
      <vt:lpstr>PetaLibrary</vt:lpstr>
      <vt:lpstr>PetaLibrary</vt:lpstr>
      <vt:lpstr>PetaLibrary</vt:lpstr>
      <vt:lpstr>PetaLibrary</vt:lpstr>
      <vt:lpstr>Speed Comparison</vt:lpstr>
      <vt:lpstr>Data Sharing: Within RC</vt:lpstr>
      <vt:lpstr>Data Sharing: Outside RC</vt:lpstr>
      <vt:lpstr>Data Transfer Nodes</vt:lpstr>
      <vt:lpstr>Acceptable data storage and 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John Reiland</cp:lastModifiedBy>
  <cp:revision>2</cp:revision>
  <dcterms:created xsi:type="dcterms:W3CDTF">2025-02-04T17:50:00Z</dcterms:created>
  <dcterms:modified xsi:type="dcterms:W3CDTF">2025-03-18T21:46:34Z</dcterms:modified>
</cp:coreProperties>
</file>